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DE00"/>
    <a:srgbClr val="60B355"/>
    <a:srgbClr val="0000FF"/>
    <a:srgbClr val="D630B6"/>
    <a:srgbClr val="D3FFC7"/>
    <a:srgbClr val="BACFE8"/>
    <a:srgbClr val="00FFFF"/>
    <a:srgbClr val="6292CC"/>
    <a:srgbClr val="A6A6A6"/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0"/>
  </p:normalViewPr>
  <p:slideViewPr>
    <p:cSldViewPr>
      <p:cViewPr varScale="1">
        <p:scale>
          <a:sx n="79" d="100"/>
          <a:sy n="79" d="100"/>
        </p:scale>
        <p:origin x="420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8025643-4E84-4ED8-B842-B4B78A1AE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F5646F-3C14-4C90-AB6B-CCD1E1C7A4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02AAC-3839-4D55-88A1-B8372C8B7076}" type="datetimeFigureOut">
              <a:rPr lang="it-IT" smtClean="0"/>
              <a:t>27/06/2019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E23DB45-8F75-4C8E-938B-D0B1276E26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AF3F71-686A-4859-9CE3-4A3ED92337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DB3F-84DB-4C02-B7E8-1F9433007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7100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FCE06-072B-4BBA-866D-34515C4C012E}" type="datetimeFigureOut">
              <a:rPr lang="it-IT" noProof="0" smtClean="0"/>
              <a:t>27/06/2019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7EBA0-6421-4CA5-86C0-59F31DD5E916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96045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7EBA0-6421-4CA5-86C0-59F31DD5E91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15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7EBA0-6421-4CA5-86C0-59F31DD5E91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30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7EBA0-6421-4CA5-86C0-59F31DD5E91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710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7EBA0-6421-4CA5-86C0-59F31DD5E91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012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7EBA0-6421-4CA5-86C0-59F31DD5E91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04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2E8C3-BA7B-40C4-8E4D-8C7960E74259}" type="datetime1">
              <a:rPr lang="it-IT" noProof="0" smtClean="0"/>
              <a:t>27/06/2019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091A9FD-CDA2-4BA5-8C18-59D6F59EB34A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62D238-33B8-47BE-8338-5B46D0CFDEFE}" type="datetime1">
              <a:rPr lang="it-IT" noProof="0" smtClean="0"/>
              <a:t>27/06/2019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091A9FD-CDA2-4BA5-8C18-59D6F59EB34A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E59B22C-13E1-45E7-A7E6-2E9622CEF6D1}" type="datetime1">
              <a:rPr lang="it-IT" noProof="0" smtClean="0"/>
              <a:t>27/06/2019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91A9FD-CDA2-4BA5-8C18-59D6F59EB34A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757"/>
              </p:ext>
            </p:extLst>
          </p:nvPr>
        </p:nvGraphicFramePr>
        <p:xfrm>
          <a:off x="7" y="1068598"/>
          <a:ext cx="12191993" cy="467432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9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8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Attività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2017-2018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2018-2019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25974"/>
              </p:ext>
            </p:extLst>
          </p:nvPr>
        </p:nvGraphicFramePr>
        <p:xfrm>
          <a:off x="5" y="1536030"/>
          <a:ext cx="12238424" cy="5321971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9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27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1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25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25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90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1471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6518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Area del funzionamento – dati  sintetici %</a:t>
                      </a:r>
                      <a:endParaRPr lang="it-IT" sz="2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29">
                <a:tc>
                  <a:txBody>
                    <a:bodyPr/>
                    <a:lstStyle/>
                    <a:p>
                      <a:pPr algn="ctr" rtl="0"/>
                      <a:r>
                        <a:rPr lang="it-IT" sz="19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INCONTRI</a:t>
                      </a:r>
                      <a:endParaRPr lang="it-IT" sz="28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6498"/>
                  </a:ext>
                </a:extLst>
              </a:tr>
              <a:tr h="989867">
                <a:tc>
                  <a:txBody>
                    <a:bodyPr/>
                    <a:lstStyle/>
                    <a:p>
                      <a:pPr algn="ctr" rtl="0"/>
                      <a:r>
                        <a:rPr lang="it-IT" sz="20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Collegio</a:t>
                      </a:r>
                    </a:p>
                    <a:p>
                      <a:pPr algn="ctr" rtl="0"/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Genitori</a:t>
                      </a:r>
                      <a:r>
                        <a:rPr lang="it-IT" sz="24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endParaRPr lang="it-IT" sz="24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160"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PRODUTTIVITA’</a:t>
                      </a: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7444">
                <a:tc>
                  <a:txBody>
                    <a:bodyPr/>
                    <a:lstStyle/>
                    <a:p>
                      <a:pPr algn="ctr" rtl="0"/>
                      <a:r>
                        <a:rPr lang="it-IT" sz="20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Collegio</a:t>
                      </a:r>
                    </a:p>
                    <a:p>
                      <a:pPr algn="ctr" rtl="0"/>
                      <a:endParaRPr lang="it-IT" sz="20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32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CdC</a:t>
                      </a:r>
                      <a:endParaRPr lang="it-IT" sz="24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" name="Diagramma di flusso: Decisione 39"/>
          <p:cNvSpPr/>
          <p:nvPr/>
        </p:nvSpPr>
        <p:spPr>
          <a:xfrm>
            <a:off x="10769666" y="3971080"/>
            <a:ext cx="409966" cy="451870"/>
          </a:xfrm>
          <a:prstGeom prst="flowChartDecision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58" name="Rettangolo arrotondato 57"/>
          <p:cNvSpPr/>
          <p:nvPr/>
        </p:nvSpPr>
        <p:spPr>
          <a:xfrm>
            <a:off x="7154424" y="3927125"/>
            <a:ext cx="3304722" cy="433550"/>
          </a:xfrm>
          <a:prstGeom prst="roundRect">
            <a:avLst>
              <a:gd name="adj" fmla="val 48717"/>
            </a:avLst>
          </a:prstGeom>
          <a:solidFill>
            <a:srgbClr val="10DE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grpSp>
        <p:nvGrpSpPr>
          <p:cNvPr id="8" name="Gruppo 27"/>
          <p:cNvGrpSpPr/>
          <p:nvPr/>
        </p:nvGrpSpPr>
        <p:grpSpPr>
          <a:xfrm>
            <a:off x="2149931" y="3063088"/>
            <a:ext cx="2772906" cy="447167"/>
            <a:chOff x="1371600" y="1905000"/>
            <a:chExt cx="1828800" cy="228600"/>
          </a:xfrm>
          <a:solidFill>
            <a:srgbClr val="10DE0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5" name="Rettangolo arrotondato 54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6" name="Rettangolo arrotondato 55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4" name="Gruppo 15"/>
          <p:cNvGrpSpPr/>
          <p:nvPr/>
        </p:nvGrpSpPr>
        <p:grpSpPr>
          <a:xfrm>
            <a:off x="7088220" y="3056921"/>
            <a:ext cx="4624404" cy="491809"/>
            <a:chOff x="2157548" y="2233748"/>
            <a:chExt cx="3709852" cy="204652"/>
          </a:xfrm>
          <a:solidFill>
            <a:srgbClr val="10DE0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3" name="Rettangolo arrotondato 42"/>
            <p:cNvSpPr/>
            <p:nvPr/>
          </p:nvSpPr>
          <p:spPr>
            <a:xfrm>
              <a:off x="2157548" y="2233748"/>
              <a:ext cx="3709852" cy="204652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4" name="Rettangolo arrotondato 43"/>
            <p:cNvSpPr/>
            <p:nvPr/>
          </p:nvSpPr>
          <p:spPr>
            <a:xfrm>
              <a:off x="2207622" y="2259874"/>
              <a:ext cx="3630168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3" name="Gruppo 11"/>
          <p:cNvGrpSpPr/>
          <p:nvPr/>
        </p:nvGrpSpPr>
        <p:grpSpPr>
          <a:xfrm>
            <a:off x="2058543" y="3825336"/>
            <a:ext cx="3680146" cy="490227"/>
            <a:chOff x="1371600" y="1905000"/>
            <a:chExt cx="2667000" cy="228600"/>
          </a:xfrm>
          <a:solidFill>
            <a:srgbClr val="10DE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Rettangolo arrotondato 38"/>
            <p:cNvSpPr/>
            <p:nvPr/>
          </p:nvSpPr>
          <p:spPr>
            <a:xfrm>
              <a:off x="1371600" y="1905000"/>
              <a:ext cx="26670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1" name="Rettangolo arrotondato 40"/>
            <p:cNvSpPr/>
            <p:nvPr/>
          </p:nvSpPr>
          <p:spPr>
            <a:xfrm>
              <a:off x="1421674" y="1931126"/>
              <a:ext cx="259080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/>
            </a:p>
          </p:txBody>
        </p:sp>
      </p:grpSp>
      <p:sp>
        <p:nvSpPr>
          <p:cNvPr id="18" name="Titolo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17130"/>
            <a:ext cx="12191989" cy="105793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Comparazioni  dati  emersi  dai questionari di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autovalutazione gestionale </a:t>
            </a:r>
            <a:r>
              <a:rPr lang="it-IT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organizzativa 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7188309" y="5609275"/>
            <a:ext cx="2239122" cy="447167"/>
          </a:xfrm>
          <a:prstGeom prst="roundRect">
            <a:avLst>
              <a:gd name="adj" fmla="val 48717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35" name="Rettangolo arrotondato 34"/>
          <p:cNvSpPr/>
          <p:nvPr/>
        </p:nvSpPr>
        <p:spPr>
          <a:xfrm>
            <a:off x="2149931" y="5579003"/>
            <a:ext cx="1970434" cy="447167"/>
          </a:xfrm>
          <a:prstGeom prst="roundRect">
            <a:avLst>
              <a:gd name="adj" fmla="val 48717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grpSp>
        <p:nvGrpSpPr>
          <p:cNvPr id="38" name="Gruppo 11"/>
          <p:cNvGrpSpPr/>
          <p:nvPr/>
        </p:nvGrpSpPr>
        <p:grpSpPr>
          <a:xfrm>
            <a:off x="7188309" y="6327002"/>
            <a:ext cx="3859375" cy="490227"/>
            <a:chOff x="1371600" y="1905000"/>
            <a:chExt cx="2667000" cy="22860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0" name="Rettangolo arrotondato 39"/>
            <p:cNvSpPr/>
            <p:nvPr/>
          </p:nvSpPr>
          <p:spPr>
            <a:xfrm>
              <a:off x="1371600" y="1905000"/>
              <a:ext cx="26670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rtlCol="0" anchor="ctr" anchorCtr="1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2" name="Rettangolo arrotondato 41"/>
            <p:cNvSpPr/>
            <p:nvPr/>
          </p:nvSpPr>
          <p:spPr>
            <a:xfrm>
              <a:off x="1421674" y="1931126"/>
              <a:ext cx="259080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</a:pPr>
              <a:endParaRPr lang="it-IT"/>
            </a:p>
          </p:txBody>
        </p:sp>
      </p:grpSp>
      <p:sp>
        <p:nvSpPr>
          <p:cNvPr id="45" name="Rettangolo arrotondato 44"/>
          <p:cNvSpPr/>
          <p:nvPr/>
        </p:nvSpPr>
        <p:spPr>
          <a:xfrm>
            <a:off x="2062380" y="6340394"/>
            <a:ext cx="3304722" cy="433550"/>
          </a:xfrm>
          <a:prstGeom prst="roundRect">
            <a:avLst>
              <a:gd name="adj" fmla="val 48717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63" name="Diagramma di flusso: Decisione 36"/>
          <p:cNvSpPr/>
          <p:nvPr/>
        </p:nvSpPr>
        <p:spPr>
          <a:xfrm>
            <a:off x="9840416" y="3058246"/>
            <a:ext cx="394340" cy="451870"/>
          </a:xfrm>
          <a:prstGeom prst="flowChartDecision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48" name="Diagramma di flusso: Decisione 39"/>
          <p:cNvSpPr/>
          <p:nvPr/>
        </p:nvSpPr>
        <p:spPr>
          <a:xfrm>
            <a:off x="9017465" y="5579003"/>
            <a:ext cx="409966" cy="451870"/>
          </a:xfrm>
          <a:prstGeom prst="flowChartDecision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51" name="Diagramma di flusso: Decisione 39"/>
          <p:cNvSpPr/>
          <p:nvPr/>
        </p:nvSpPr>
        <p:spPr>
          <a:xfrm flipV="1">
            <a:off x="10367513" y="6322766"/>
            <a:ext cx="409966" cy="475282"/>
          </a:xfrm>
          <a:prstGeom prst="flowChartDecision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757"/>
              </p:ext>
            </p:extLst>
          </p:nvPr>
        </p:nvGraphicFramePr>
        <p:xfrm>
          <a:off x="7" y="1068598"/>
          <a:ext cx="12191993" cy="467432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9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8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Attività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2017-2018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2018-2019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84325"/>
              </p:ext>
            </p:extLst>
          </p:nvPr>
        </p:nvGraphicFramePr>
        <p:xfrm>
          <a:off x="5" y="1536030"/>
          <a:ext cx="12191990" cy="5397610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39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573">
                  <a:extLst>
                    <a:ext uri="{9D8B030D-6E8A-4147-A177-3AD203B41FA5}">
                      <a16:colId xmlns:a16="http://schemas.microsoft.com/office/drawing/2014/main" val="2665268839"/>
                    </a:ext>
                  </a:extLst>
                </a:gridCol>
                <a:gridCol w="61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0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70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5281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Area del funzionamento – dati  sintetici %</a:t>
                      </a:r>
                      <a:endParaRPr lang="it-IT" sz="2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731"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9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Aggiornamento</a:t>
                      </a:r>
                      <a:r>
                        <a:rPr lang="it-IT" sz="19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endParaRPr lang="it-IT" sz="28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6498"/>
                  </a:ext>
                </a:extLst>
              </a:tr>
              <a:tr h="1128212"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20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it-IT" sz="24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</a:t>
                      </a:r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ocenti  </a:t>
                      </a:r>
                    </a:p>
                    <a:p>
                      <a:pPr algn="ctr" rtl="0"/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759">
                <a:tc gridSpan="2"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ACCESSO ALLE</a:t>
                      </a:r>
                    </a:p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INFORMAZIONI</a:t>
                      </a: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240"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Sito </a:t>
                      </a:r>
                      <a:endParaRPr lang="it-IT" sz="2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Altri link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PTOF </a:t>
                      </a:r>
                      <a:r>
                        <a:rPr lang="it-IT" sz="1200" b="1" noProof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– RAV - </a:t>
                      </a:r>
                      <a:r>
                        <a:rPr lang="it-IT" sz="1400" b="1" noProof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PdM</a:t>
                      </a:r>
                      <a:endParaRPr lang="it-IT" sz="14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2887"/>
                  </a:ext>
                </a:extLst>
              </a:tr>
              <a:tr h="632942"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Segreteria 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2942"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Docenti 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73803"/>
                  </a:ext>
                </a:extLst>
              </a:tr>
            </a:tbl>
          </a:graphicData>
        </a:graphic>
      </p:graphicFrame>
      <p:sp>
        <p:nvSpPr>
          <p:cNvPr id="18" name="Titolo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17130"/>
            <a:ext cx="12191989" cy="105793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Comparazioni  dati  emersi  dai questionari di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autovalutazione gestionale – organizzativi 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ttangolo arrotondato 56"/>
          <p:cNvSpPr/>
          <p:nvPr/>
        </p:nvSpPr>
        <p:spPr>
          <a:xfrm>
            <a:off x="7136345" y="3012178"/>
            <a:ext cx="1811798" cy="599602"/>
          </a:xfrm>
          <a:prstGeom prst="roundRect">
            <a:avLst>
              <a:gd name="adj" fmla="val 48717"/>
            </a:avLst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60" name="Rettangolo arrotondato 59"/>
          <p:cNvSpPr/>
          <p:nvPr/>
        </p:nvSpPr>
        <p:spPr>
          <a:xfrm>
            <a:off x="1991542" y="3030835"/>
            <a:ext cx="1440160" cy="588226"/>
          </a:xfrm>
          <a:prstGeom prst="roundRect">
            <a:avLst>
              <a:gd name="adj" fmla="val 48717"/>
            </a:avLst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65" name="Diagramma di flusso: Decisione 39"/>
          <p:cNvSpPr/>
          <p:nvPr/>
        </p:nvSpPr>
        <p:spPr>
          <a:xfrm flipV="1">
            <a:off x="8472264" y="3074338"/>
            <a:ext cx="409966" cy="475282"/>
          </a:xfrm>
          <a:prstGeom prst="flowChartDecision">
            <a:avLst/>
          </a:prstGeom>
          <a:solidFill>
            <a:srgbClr val="BACFE8"/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28" name="Rettangolo arrotondato 27"/>
          <p:cNvSpPr/>
          <p:nvPr/>
        </p:nvSpPr>
        <p:spPr>
          <a:xfrm>
            <a:off x="7136345" y="4797152"/>
            <a:ext cx="3352143" cy="290776"/>
          </a:xfrm>
          <a:prstGeom prst="roundRect">
            <a:avLst>
              <a:gd name="adj" fmla="val 487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2019363" y="4797152"/>
            <a:ext cx="2852502" cy="316714"/>
          </a:xfrm>
          <a:prstGeom prst="roundRect">
            <a:avLst>
              <a:gd name="adj" fmla="val 487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30" name="Diagramma di flusso: Decisione 39"/>
          <p:cNvSpPr/>
          <p:nvPr/>
        </p:nvSpPr>
        <p:spPr>
          <a:xfrm flipV="1">
            <a:off x="9768408" y="4691846"/>
            <a:ext cx="409966" cy="475282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31" name="Rettangolo arrotondato 30"/>
          <p:cNvSpPr/>
          <p:nvPr/>
        </p:nvSpPr>
        <p:spPr>
          <a:xfrm>
            <a:off x="7070432" y="5780757"/>
            <a:ext cx="1811798" cy="459485"/>
          </a:xfrm>
          <a:prstGeom prst="roundRect">
            <a:avLst>
              <a:gd name="adj" fmla="val 4871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2034840" y="5780758"/>
            <a:ext cx="1214771" cy="410069"/>
          </a:xfrm>
          <a:prstGeom prst="roundRect">
            <a:avLst>
              <a:gd name="adj" fmla="val 4871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34" name="Rettangolo arrotondato 33"/>
          <p:cNvSpPr/>
          <p:nvPr/>
        </p:nvSpPr>
        <p:spPr>
          <a:xfrm>
            <a:off x="7136345" y="6254728"/>
            <a:ext cx="1983991" cy="556014"/>
          </a:xfrm>
          <a:prstGeom prst="roundRect">
            <a:avLst>
              <a:gd name="adj" fmla="val 4871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2005450" y="6283136"/>
            <a:ext cx="1728193" cy="439953"/>
          </a:xfrm>
          <a:prstGeom prst="roundRect">
            <a:avLst>
              <a:gd name="adj" fmla="val 4871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6" name="Diagramma di flusso: Decisione 39"/>
          <p:cNvSpPr/>
          <p:nvPr/>
        </p:nvSpPr>
        <p:spPr>
          <a:xfrm flipV="1">
            <a:off x="8430725" y="5780758"/>
            <a:ext cx="409966" cy="475282"/>
          </a:xfrm>
          <a:prstGeom prst="flowChartDecision">
            <a:avLst/>
          </a:prstGeom>
          <a:solidFill>
            <a:srgbClr val="FF0000"/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47" name="Diagramma di flusso: Decisione 39"/>
          <p:cNvSpPr/>
          <p:nvPr/>
        </p:nvSpPr>
        <p:spPr>
          <a:xfrm flipV="1">
            <a:off x="8619598" y="6323764"/>
            <a:ext cx="409966" cy="475282"/>
          </a:xfrm>
          <a:prstGeom prst="flowChartDecision">
            <a:avLst/>
          </a:prstGeom>
          <a:solidFill>
            <a:srgbClr val="BACFE8"/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49" name="Rettangolo arrotondato 48"/>
          <p:cNvSpPr/>
          <p:nvPr/>
        </p:nvSpPr>
        <p:spPr>
          <a:xfrm>
            <a:off x="7136345" y="5237048"/>
            <a:ext cx="3712183" cy="311844"/>
          </a:xfrm>
          <a:prstGeom prst="roundRect">
            <a:avLst>
              <a:gd name="adj" fmla="val 4871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50" name="Rettangolo arrotondato 49"/>
          <p:cNvSpPr/>
          <p:nvPr/>
        </p:nvSpPr>
        <p:spPr>
          <a:xfrm>
            <a:off x="2005450" y="5237048"/>
            <a:ext cx="3226453" cy="344250"/>
          </a:xfrm>
          <a:prstGeom prst="roundRect">
            <a:avLst>
              <a:gd name="adj" fmla="val 4871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52" name="Diagramma di flusso: Decisione 39"/>
          <p:cNvSpPr/>
          <p:nvPr/>
        </p:nvSpPr>
        <p:spPr>
          <a:xfrm flipV="1">
            <a:off x="10066069" y="5203336"/>
            <a:ext cx="409966" cy="475282"/>
          </a:xfrm>
          <a:prstGeom prst="flowChartDecision">
            <a:avLst/>
          </a:prstGeom>
          <a:solidFill>
            <a:schemeClr val="bg1"/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757"/>
              </p:ext>
            </p:extLst>
          </p:nvPr>
        </p:nvGraphicFramePr>
        <p:xfrm>
          <a:off x="7" y="1068598"/>
          <a:ext cx="12191993" cy="467432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9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8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Attività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2017-2018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2018-2019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99781"/>
              </p:ext>
            </p:extLst>
          </p:nvPr>
        </p:nvGraphicFramePr>
        <p:xfrm>
          <a:off x="5" y="1536030"/>
          <a:ext cx="12191989" cy="5392499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8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0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70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797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Area della</a:t>
                      </a:r>
                      <a:r>
                        <a:rPr lang="it-IT" sz="24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relazione</a:t>
                      </a:r>
                      <a:r>
                        <a:rPr lang="it-IT" sz="24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– dati  sintetici %</a:t>
                      </a:r>
                      <a:endParaRPr lang="it-IT" sz="2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806">
                <a:tc>
                  <a:txBody>
                    <a:bodyPr/>
                    <a:lstStyle/>
                    <a:p>
                      <a:pPr algn="ctr" rtl="0"/>
                      <a:r>
                        <a:rPr lang="it-IT" sz="19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CLIMA </a:t>
                      </a:r>
                      <a:endParaRPr lang="it-IT" sz="28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6498"/>
                  </a:ext>
                </a:extLst>
              </a:tr>
              <a:tr h="749920">
                <a:tc>
                  <a:txBody>
                    <a:bodyPr/>
                    <a:lstStyle/>
                    <a:p>
                      <a:pPr algn="ctr" rtl="0"/>
                      <a:r>
                        <a:rPr lang="it-IT" sz="20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</a:t>
                      </a:r>
                      <a:r>
                        <a:rPr lang="it-IT" sz="24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DS</a:t>
                      </a:r>
                      <a:endParaRPr lang="it-IT" sz="24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920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Staff </a:t>
                      </a:r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31575"/>
                  </a:ext>
                </a:extLst>
              </a:tr>
              <a:tr h="749920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Docenti</a:t>
                      </a:r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80042"/>
                  </a:ext>
                </a:extLst>
              </a:tr>
              <a:tr h="946468"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AMBIENTE</a:t>
                      </a: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042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confortevole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Titolo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17130"/>
            <a:ext cx="12191989" cy="105793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Comparazioni  dati  emersi  dai questionari di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autovalutazione gestionale – organizzativi 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7117309" y="3080144"/>
            <a:ext cx="3145082" cy="588226"/>
          </a:xfrm>
          <a:prstGeom prst="roundRect">
            <a:avLst>
              <a:gd name="adj" fmla="val 48717"/>
            </a:avLst>
          </a:prstGeom>
          <a:solidFill>
            <a:schemeClr val="accent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2010485" y="3168306"/>
            <a:ext cx="3096345" cy="588226"/>
          </a:xfrm>
          <a:prstGeom prst="roundRect">
            <a:avLst>
              <a:gd name="adj" fmla="val 48717"/>
            </a:avLst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7175660" y="3835221"/>
            <a:ext cx="2920096" cy="588226"/>
          </a:xfrm>
          <a:prstGeom prst="roundRect">
            <a:avLst>
              <a:gd name="adj" fmla="val 48717"/>
            </a:avLst>
          </a:prstGeom>
          <a:solidFill>
            <a:srgbClr val="D630B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2070169" y="3923250"/>
            <a:ext cx="2362713" cy="588226"/>
          </a:xfrm>
          <a:prstGeom prst="roundRect">
            <a:avLst>
              <a:gd name="adj" fmla="val 48717"/>
            </a:avLst>
          </a:prstGeom>
          <a:solidFill>
            <a:srgbClr val="D630B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7" name="Diagramma di flusso: Decisione 39"/>
          <p:cNvSpPr/>
          <p:nvPr/>
        </p:nvSpPr>
        <p:spPr>
          <a:xfrm flipV="1">
            <a:off x="9410081" y="3891693"/>
            <a:ext cx="409966" cy="475282"/>
          </a:xfrm>
          <a:prstGeom prst="flowChartDecision">
            <a:avLst/>
          </a:prstGeom>
          <a:solidFill>
            <a:srgbClr val="BACFE8"/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2007610" y="4624258"/>
            <a:ext cx="3440318" cy="588226"/>
          </a:xfrm>
          <a:prstGeom prst="roundRect">
            <a:avLst>
              <a:gd name="adj" fmla="val 4871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7189170" y="4624258"/>
            <a:ext cx="3239120" cy="588226"/>
          </a:xfrm>
          <a:prstGeom prst="roundRect">
            <a:avLst>
              <a:gd name="adj" fmla="val 4871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007610" y="6302341"/>
            <a:ext cx="3221419" cy="588226"/>
          </a:xfrm>
          <a:prstGeom prst="roundRect">
            <a:avLst>
              <a:gd name="adj" fmla="val 48717"/>
            </a:avLst>
          </a:prstGeom>
          <a:solidFill>
            <a:srgbClr val="0000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7158250" y="6312141"/>
            <a:ext cx="3270040" cy="588226"/>
          </a:xfrm>
          <a:prstGeom prst="roundRect">
            <a:avLst>
              <a:gd name="adj" fmla="val 48717"/>
            </a:avLst>
          </a:prstGeom>
          <a:solidFill>
            <a:srgbClr val="0000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757"/>
              </p:ext>
            </p:extLst>
          </p:nvPr>
        </p:nvGraphicFramePr>
        <p:xfrm>
          <a:off x="7" y="1068598"/>
          <a:ext cx="12191993" cy="467432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9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8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Attività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2017-2018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2018-2019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95999"/>
              </p:ext>
            </p:extLst>
          </p:nvPr>
        </p:nvGraphicFramePr>
        <p:xfrm>
          <a:off x="5" y="1536030"/>
          <a:ext cx="12191989" cy="5411836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8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0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70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7651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Area  Amministrativa– dati  sintetici %</a:t>
                      </a:r>
                      <a:endParaRPr lang="it-IT" sz="2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746">
                <a:tc>
                  <a:txBody>
                    <a:bodyPr/>
                    <a:lstStyle/>
                    <a:p>
                      <a:pPr algn="ctr" rtl="0"/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COMUNICABILITÀ</a:t>
                      </a:r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6498"/>
                  </a:ext>
                </a:extLst>
              </a:tr>
              <a:tr h="58098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DSGA</a:t>
                      </a:r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98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Segreteria </a:t>
                      </a:r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878559"/>
                  </a:ext>
                </a:extLst>
              </a:tr>
              <a:tr h="669775"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SUSSIDI</a:t>
                      </a:r>
                      <a:r>
                        <a:rPr lang="it-IT" sz="18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DIDATTICI</a:t>
                      </a: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560">
                <a:tc>
                  <a:txBody>
                    <a:bodyPr/>
                    <a:lstStyle/>
                    <a:p>
                      <a:pPr algn="ctr" rtl="0"/>
                      <a:r>
                        <a:rPr lang="it-IT" sz="20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Materiali</a:t>
                      </a:r>
                      <a:r>
                        <a:rPr lang="it-IT" sz="2000" b="1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e strumenti </a:t>
                      </a:r>
                      <a:endParaRPr lang="it-IT" sz="20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1886"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ATTREZZATURE</a:t>
                      </a: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1886">
                <a:tc>
                  <a:txBody>
                    <a:bodyPr/>
                    <a:lstStyle/>
                    <a:p>
                      <a:pPr algn="ctr" rtl="0"/>
                      <a:r>
                        <a:rPr lang="it-IT" sz="21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Aule e suppellettili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73803"/>
                  </a:ext>
                </a:extLst>
              </a:tr>
            </a:tbl>
          </a:graphicData>
        </a:graphic>
      </p:graphicFrame>
      <p:sp>
        <p:nvSpPr>
          <p:cNvPr id="18" name="Titolo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17130"/>
            <a:ext cx="12191989" cy="105793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Comparazioni  dati  emersi  dai questionari di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autovalutazione gestionale – organizzativi 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7124041" y="2990935"/>
            <a:ext cx="2383731" cy="431272"/>
          </a:xfrm>
          <a:prstGeom prst="roundRect">
            <a:avLst>
              <a:gd name="adj" fmla="val 48717"/>
            </a:avLst>
          </a:prstGeom>
          <a:solidFill>
            <a:srgbClr val="60B35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1992463" y="2990935"/>
            <a:ext cx="2448272" cy="431272"/>
          </a:xfrm>
          <a:prstGeom prst="roundRect">
            <a:avLst>
              <a:gd name="adj" fmla="val 48717"/>
            </a:avLst>
          </a:prstGeom>
          <a:solidFill>
            <a:srgbClr val="60B35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7" name="Diagramma di flusso: Decisione 39"/>
          <p:cNvSpPr/>
          <p:nvPr/>
        </p:nvSpPr>
        <p:spPr>
          <a:xfrm flipV="1">
            <a:off x="9840416" y="3562393"/>
            <a:ext cx="409966" cy="475282"/>
          </a:xfrm>
          <a:prstGeom prst="flowChartDecision">
            <a:avLst/>
          </a:prstGeom>
          <a:solidFill>
            <a:srgbClr val="0070C0"/>
          </a:solidFill>
          <a:ln>
            <a:solidFill>
              <a:srgbClr val="D3FFC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rtl="0">
              <a:defRPr/>
            </a:pPr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1991545" y="3645284"/>
            <a:ext cx="2786006" cy="407978"/>
          </a:xfrm>
          <a:prstGeom prst="roundRect">
            <a:avLst>
              <a:gd name="adj" fmla="val 4871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7124041" y="3598065"/>
            <a:ext cx="2572360" cy="407978"/>
          </a:xfrm>
          <a:prstGeom prst="roundRect">
            <a:avLst>
              <a:gd name="adj" fmla="val 48717"/>
            </a:avLst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1991545" y="4987806"/>
            <a:ext cx="792087" cy="407978"/>
          </a:xfrm>
          <a:prstGeom prst="roundRect">
            <a:avLst>
              <a:gd name="adj" fmla="val 48717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7146145" y="5019942"/>
            <a:ext cx="534031" cy="407978"/>
          </a:xfrm>
          <a:prstGeom prst="roundRect">
            <a:avLst>
              <a:gd name="adj" fmla="val 48717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2038907" y="6353184"/>
            <a:ext cx="792087" cy="407978"/>
          </a:xfrm>
          <a:prstGeom prst="roundRect">
            <a:avLst>
              <a:gd name="adj" fmla="val 487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7146145" y="6353184"/>
            <a:ext cx="750055" cy="407978"/>
          </a:xfrm>
          <a:prstGeom prst="roundRect">
            <a:avLst>
              <a:gd name="adj" fmla="val 4871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la 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3757"/>
              </p:ext>
            </p:extLst>
          </p:nvPr>
        </p:nvGraphicFramePr>
        <p:xfrm>
          <a:off x="7" y="1068598"/>
          <a:ext cx="12191993" cy="467432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9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8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Attività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2017-2018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1" noProof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a.s.</a:t>
                      </a:r>
                      <a:r>
                        <a:rPr lang="it-IT" sz="2400" b="1" i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</a:t>
                      </a:r>
                      <a:r>
                        <a:rPr lang="it-IT" sz="2400" b="1" i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2018-2019</a:t>
                      </a:r>
                      <a:endParaRPr lang="it-IT" sz="2400" b="1" i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71590"/>
              </p:ext>
            </p:extLst>
          </p:nvPr>
        </p:nvGraphicFramePr>
        <p:xfrm>
          <a:off x="5" y="1536030"/>
          <a:ext cx="12191989" cy="5321969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8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3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0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06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70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1276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830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AREA</a:t>
                      </a:r>
                      <a:r>
                        <a:rPr lang="it-IT" sz="24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 DA MIGLIORARE</a:t>
                      </a:r>
                      <a:endParaRPr lang="it-IT" sz="2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it-IT" sz="140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792">
                <a:tc>
                  <a:txBody>
                    <a:bodyPr/>
                    <a:lstStyle/>
                    <a:p>
                      <a:pPr algn="ctr" rtl="0"/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6498"/>
                  </a:ext>
                </a:extLst>
              </a:tr>
              <a:tr h="805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FUNZIONALE</a:t>
                      </a:r>
                    </a:p>
                    <a:p>
                      <a:pPr algn="ctr" rtl="0"/>
                      <a:endParaRPr lang="it-IT" sz="24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101672" marR="101672" marT="50836" marB="5083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195"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62"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AMMINISTRATIVA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772">
                <a:tc>
                  <a:txBody>
                    <a:bodyPr/>
                    <a:lstStyle/>
                    <a:p>
                      <a:pPr marL="1174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10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20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30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40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50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60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70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80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</a:rPr>
                        <a:t>90</a:t>
                      </a:r>
                      <a:endParaRPr lang="it-IT" sz="12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2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it-IT" sz="1200" b="1" kern="12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7772">
                <a:tc>
                  <a:txBody>
                    <a:bodyPr/>
                    <a:lstStyle/>
                    <a:p>
                      <a:pPr algn="ctr" rtl="0"/>
                      <a:r>
                        <a:rPr lang="it-IT" sz="2000" b="1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RELAZIONALE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it-IT" sz="2000" noProof="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it-IT" sz="1700" kern="1200" noProof="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73803"/>
                  </a:ext>
                </a:extLst>
              </a:tr>
            </a:tbl>
          </a:graphicData>
        </a:graphic>
      </p:graphicFrame>
      <p:sp>
        <p:nvSpPr>
          <p:cNvPr id="18" name="Titolo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" y="17130"/>
            <a:ext cx="12191989" cy="105793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Comparazioni  dati  emersi  dai questionari di </a:t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autovalutazione gestionale – organizzativi 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2029428" y="4815953"/>
            <a:ext cx="792087" cy="485254"/>
          </a:xfrm>
          <a:prstGeom prst="roundRect">
            <a:avLst>
              <a:gd name="adj" fmla="val 48717"/>
            </a:avLst>
          </a:prstGeom>
          <a:solidFill>
            <a:schemeClr val="accent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7175125" y="4793104"/>
            <a:ext cx="1232525" cy="508103"/>
          </a:xfrm>
          <a:prstGeom prst="roundRect">
            <a:avLst>
              <a:gd name="adj" fmla="val 48717"/>
            </a:avLst>
          </a:prstGeom>
          <a:solidFill>
            <a:schemeClr val="accent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1990585" y="6237312"/>
            <a:ext cx="3529352" cy="523850"/>
          </a:xfrm>
          <a:prstGeom prst="roundRect">
            <a:avLst>
              <a:gd name="adj" fmla="val 48717"/>
            </a:avLst>
          </a:prstGeom>
          <a:solidFill>
            <a:srgbClr val="10DE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7146145" y="6306556"/>
            <a:ext cx="606039" cy="454606"/>
          </a:xfrm>
          <a:prstGeom prst="roundRect">
            <a:avLst>
              <a:gd name="adj" fmla="val 48717"/>
            </a:avLst>
          </a:prstGeom>
          <a:solidFill>
            <a:srgbClr val="10DE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7146145" y="3279654"/>
            <a:ext cx="2334231" cy="509386"/>
          </a:xfrm>
          <a:prstGeom prst="roundRect">
            <a:avLst>
              <a:gd name="adj" fmla="val 487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038907" y="3246962"/>
            <a:ext cx="312677" cy="407978"/>
          </a:xfrm>
          <a:prstGeom prst="roundRect">
            <a:avLst>
              <a:gd name="adj" fmla="val 487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rtlCol="0" anchor="ctr" anchorCtr="1"/>
          <a:lstStyle/>
          <a:p>
            <a:pPr algn="ctr" rtl="0">
              <a:lnSpc>
                <a:spcPct val="85000"/>
              </a:lnSpc>
              <a:spcBef>
                <a:spcPct val="20000"/>
              </a:spcBef>
            </a:pPr>
            <a:endParaRPr lang="it-IT" sz="1600" b="1">
              <a:solidFill>
                <a:schemeClr val="bg1"/>
              </a:solidFill>
              <a:latin typeface="Arial Narrow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599548" id="{AA5D4463-B952-4BEE-BE1B-A10A49430AFB}" vid="{B0789F56-6846-4869-ACA0-7E366CAA9CA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Elemento grafico Gantt di due anni</Template>
  <TotalTime>0</TotalTime>
  <Words>393</Words>
  <Application>Microsoft Office PowerPoint</Application>
  <PresentationFormat>Widescreen</PresentationFormat>
  <Paragraphs>307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Candara</vt:lpstr>
      <vt:lpstr>Tema di Office</vt:lpstr>
      <vt:lpstr>Comparazioni  dati  emersi  dai questionari di  autovalutazione gestionale – organizzativa </vt:lpstr>
      <vt:lpstr>Comparazioni  dati  emersi  dai questionari di  autovalutazione gestionale – organizzativi </vt:lpstr>
      <vt:lpstr>Comparazioni  dati  emersi  dai questionari di  autovalutazione gestionale – organizzativi </vt:lpstr>
      <vt:lpstr>Comparazioni  dati  emersi  dai questionari di  autovalutazione gestionale – organizzativi </vt:lpstr>
      <vt:lpstr>Comparazioni  dati  emersi  dai questionari di  autovalutazione gestionale – organizzativi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2019-06-22T07:57:18Z</dcterms:created>
  <dcterms:modified xsi:type="dcterms:W3CDTF">2019-06-27T10:06:19Z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2018-08-09T20:33:05.0524208Z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